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A4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528" y="5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B17A8C-81BC-40B0-8F16-423822E68862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BEC48-78F1-4EF5-9CA1-A6DFCE230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9572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5760720"/>
            <a:ext cx="13048488" cy="27432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927756" y="6115228"/>
            <a:ext cx="2276856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10"/>
              </a:lnSpc>
              <a:buNone/>
            </a:pPr>
            <a:r>
              <a:rPr lang="en-US" sz="20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Author: Aya Tarek</a:t>
            </a:r>
            <a:endParaRPr lang="en-US" sz="2000" dirty="0"/>
          </a:p>
        </p:txBody>
      </p:sp>
      <p:sp>
        <p:nvSpPr>
          <p:cNvPr id="8" name="Text 2"/>
          <p:cNvSpPr/>
          <p:nvPr/>
        </p:nvSpPr>
        <p:spPr>
          <a:xfrm>
            <a:off x="795528" y="3776472"/>
            <a:ext cx="13048488" cy="17647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6930"/>
              </a:lnSpc>
              <a:buNone/>
            </a:pPr>
            <a:r>
              <a:rPr lang="en-US" sz="554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Cadbury Egypt – Pricing Optimization &amp; Strategic Portfolio Actions</a:t>
            </a:r>
            <a:endParaRPr lang="en-US" sz="554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9572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096" y="3618200"/>
            <a:ext cx="4270248" cy="136245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4648" y="3618200"/>
            <a:ext cx="4270248" cy="1362456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0344" y="3618200"/>
            <a:ext cx="4270248" cy="1362456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795528" y="2859248"/>
            <a:ext cx="13048488" cy="53949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240"/>
              </a:lnSpc>
              <a:buNone/>
            </a:pPr>
            <a:r>
              <a:rPr lang="en-US" sz="339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Insights</a:t>
            </a:r>
            <a:endParaRPr lang="en-US" sz="3390" dirty="0"/>
          </a:p>
        </p:txBody>
      </p:sp>
      <p:sp>
        <p:nvSpPr>
          <p:cNvPr id="8" name="Text 1"/>
          <p:cNvSpPr/>
          <p:nvPr/>
        </p:nvSpPr>
        <p:spPr>
          <a:xfrm>
            <a:off x="1042416" y="3892520"/>
            <a:ext cx="3721608" cy="813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Cadbury leads volume (+40% over Galaxy) — proving strong consumer loyalty.</a:t>
            </a:r>
            <a:endParaRPr lang="en-US" sz="1690" dirty="0"/>
          </a:p>
        </p:txBody>
      </p:sp>
      <p:sp>
        <p:nvSpPr>
          <p:cNvPr id="9" name="Text 2"/>
          <p:cNvSpPr/>
          <p:nvPr/>
        </p:nvSpPr>
        <p:spPr>
          <a:xfrm>
            <a:off x="795528" y="5449116"/>
            <a:ext cx="13048488" cy="53949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240"/>
              </a:lnSpc>
              <a:buNone/>
            </a:pPr>
            <a:r>
              <a:rPr lang="en-US" sz="339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Elasticity Insight</a:t>
            </a:r>
            <a:endParaRPr lang="en-US" sz="3390" dirty="0"/>
          </a:p>
        </p:txBody>
      </p:sp>
      <p:sp>
        <p:nvSpPr>
          <p:cNvPr id="10" name="Text 3"/>
          <p:cNvSpPr/>
          <p:nvPr/>
        </p:nvSpPr>
        <p:spPr>
          <a:xfrm>
            <a:off x="795528" y="6030817"/>
            <a:ext cx="13048488" cy="16360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Elasticity indicates Cadbury’s buyers are price sensitive, meaning excessive price increases risk large volume losses. Corona’s high elasticity (-2.5) suggests it competes purely on price, offering low strategic stability.</a:t>
            </a:r>
          </a:p>
          <a:p>
            <a:r>
              <a:rPr lang="en-US" sz="1600" dirty="0">
                <a:solidFill>
                  <a:srgbClr val="BDA487"/>
                </a:solidFill>
              </a:rPr>
              <a:t>In our dataset, elasticity varies by brand:</a:t>
            </a:r>
          </a:p>
          <a:p>
            <a:pPr>
              <a:buFont typeface="Arial"/>
              <a:buChar char="•"/>
            </a:pPr>
            <a:r>
              <a:rPr lang="en-US" sz="1600" b="1" dirty="0">
                <a:solidFill>
                  <a:srgbClr val="BDA487"/>
                </a:solidFill>
              </a:rPr>
              <a:t>Cadbury (≈ -1.8):</a:t>
            </a:r>
            <a:r>
              <a:rPr lang="en-US" sz="1600" dirty="0">
                <a:solidFill>
                  <a:srgbClr val="BDA487"/>
                </a:solidFill>
              </a:rPr>
              <a:t> Moderately elastic — sales respond notably to price changes.</a:t>
            </a:r>
          </a:p>
          <a:p>
            <a:pPr>
              <a:buFont typeface="Arial"/>
              <a:buChar char="•"/>
            </a:pPr>
            <a:r>
              <a:rPr lang="en-US" sz="1600" b="1" dirty="0">
                <a:solidFill>
                  <a:srgbClr val="BDA487"/>
                </a:solidFill>
              </a:rPr>
              <a:t>Galaxy (≈ -1.6):</a:t>
            </a:r>
            <a:r>
              <a:rPr lang="en-US" sz="1600" dirty="0">
                <a:solidFill>
                  <a:srgbClr val="BDA487"/>
                </a:solidFill>
              </a:rPr>
              <a:t> Slightly less sensitive, showing stronger brand loyalty.</a:t>
            </a:r>
          </a:p>
          <a:p>
            <a:pPr>
              <a:buFont typeface="Arial"/>
              <a:buChar char="•"/>
            </a:pPr>
            <a:r>
              <a:rPr lang="en-US" sz="1600" b="1" dirty="0">
                <a:solidFill>
                  <a:srgbClr val="BDA487"/>
                </a:solidFill>
              </a:rPr>
              <a:t>Corona (≈ -2.5):</a:t>
            </a:r>
            <a:r>
              <a:rPr lang="en-US" sz="1600" dirty="0">
                <a:solidFill>
                  <a:srgbClr val="BDA487"/>
                </a:solidFill>
              </a:rPr>
              <a:t> Highly elastic — small price increases cause big volume drops.</a:t>
            </a:r>
          </a:p>
        </p:txBody>
      </p:sp>
      <p:sp>
        <p:nvSpPr>
          <p:cNvPr id="11" name="Text 4"/>
          <p:cNvSpPr/>
          <p:nvPr/>
        </p:nvSpPr>
        <p:spPr>
          <a:xfrm>
            <a:off x="5458968" y="3892520"/>
            <a:ext cx="3721608" cy="5394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Galaxy sustains close price parity but lags in volume.</a:t>
            </a:r>
            <a:endParaRPr lang="en-US" sz="1690" dirty="0"/>
          </a:p>
        </p:txBody>
      </p:sp>
      <p:sp>
        <p:nvSpPr>
          <p:cNvPr id="12" name="Text 5"/>
          <p:cNvSpPr/>
          <p:nvPr/>
        </p:nvSpPr>
        <p:spPr>
          <a:xfrm>
            <a:off x="9884664" y="3892520"/>
            <a:ext cx="3721608" cy="813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Corona dominates value shoppers in traditional channels due to deep discount pricing.</a:t>
            </a:r>
            <a:endParaRPr lang="en-US" sz="169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6364224"/>
            <a:ext cx="13048488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95528" y="1591056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6" name="Text 1"/>
          <p:cNvSpPr/>
          <p:nvPr/>
        </p:nvSpPr>
        <p:spPr>
          <a:xfrm>
            <a:off x="795528" y="2130552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7" name="Text 2"/>
          <p:cNvSpPr/>
          <p:nvPr/>
        </p:nvSpPr>
        <p:spPr>
          <a:xfrm>
            <a:off x="795528" y="2670048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8" name="Text 3"/>
          <p:cNvSpPr/>
          <p:nvPr/>
        </p:nvSpPr>
        <p:spPr>
          <a:xfrm>
            <a:off x="795528" y="3209544"/>
            <a:ext cx="13048488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03</a:t>
            </a:r>
            <a:endParaRPr lang="en-US" sz="6160" dirty="0"/>
          </a:p>
        </p:txBody>
      </p:sp>
      <p:sp>
        <p:nvSpPr>
          <p:cNvPr id="9" name="Text 4"/>
          <p:cNvSpPr/>
          <p:nvPr/>
        </p:nvSpPr>
        <p:spPr>
          <a:xfrm>
            <a:off x="795528" y="444398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KPI Dashboard &amp; Business Relationships</a:t>
            </a:r>
            <a:endParaRPr lang="en-US" sz="4460" dirty="0"/>
          </a:p>
        </p:txBody>
      </p:sp>
      <p:sp>
        <p:nvSpPr>
          <p:cNvPr id="10" name="Text 5"/>
          <p:cNvSpPr/>
          <p:nvPr/>
        </p:nvSpPr>
        <p:spPr>
          <a:xfrm>
            <a:off x="795528" y="540410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446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graphicFrame>
        <p:nvGraphicFramePr>
          <p:cNvPr id="13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523459"/>
              </p:ext>
            </p:extLst>
          </p:nvPr>
        </p:nvGraphicFramePr>
        <p:xfrm>
          <a:off x="795528" y="2386584"/>
          <a:ext cx="13021056" cy="4434840"/>
        </p:xfrm>
        <a:graphic>
          <a:graphicData uri="http://schemas.openxmlformats.org/drawingml/2006/table">
            <a:tbl>
              <a:tblPr/>
              <a:tblGrid>
                <a:gridCol w="32552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55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552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552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KPI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Meaning &amp; Relationship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Business Effect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Recommended Action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0432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Price Gap (Cadbury vs Galaxy)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Narrow (EGP -2)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Strong brand equity, stable demand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Maintain pricing, reinforce perceived value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Elasticity (-1.8)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Volume reacts quickly to price changes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Price increases reduce volume by \~9%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Defensive hold: keep price at EGP 35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Corona Segment -EGP 10 price gap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Losing budget shoppers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-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223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8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DA487"/>
                          </a:solidFill>
                          <a:effectLst/>
                          <a:uLnTx/>
                          <a:uFillTx/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Introduce mini-packs @ EGP 30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Distribution Weighted Sales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Weak in Traditional Trade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Lost exposure in key channels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Push distribution in value outlets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 0"/>
          <p:cNvSpPr/>
          <p:nvPr/>
        </p:nvSpPr>
        <p:spPr>
          <a:xfrm>
            <a:off x="795528" y="142646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KPI Dashboard &amp; Business Relationships</a:t>
            </a:r>
            <a:endParaRPr lang="en-US" sz="446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9572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4279392"/>
            <a:ext cx="4233672" cy="283464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02936" y="4279392"/>
            <a:ext cx="4233672" cy="283464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8632" y="4279392"/>
            <a:ext cx="4233672" cy="283464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2416" y="5440680"/>
            <a:ext cx="3721608" cy="1417320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58968" y="5440680"/>
            <a:ext cx="3721608" cy="1417320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4664" y="5440680"/>
            <a:ext cx="3721608" cy="1417320"/>
          </a:xfrm>
          <a:prstGeom prst="rect">
            <a:avLst/>
          </a:prstGeom>
        </p:spPr>
      </p:pic>
      <p:pic>
        <p:nvPicPr>
          <p:cNvPr id="10" name="Image 8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2416" y="4535424"/>
            <a:ext cx="685800" cy="685800"/>
          </a:xfrm>
          <a:prstGeom prst="rect">
            <a:avLst/>
          </a:prstGeom>
        </p:spPr>
      </p:pic>
      <p:pic>
        <p:nvPicPr>
          <p:cNvPr id="11" name="Image 9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58968" y="4535424"/>
            <a:ext cx="685800" cy="685800"/>
          </a:xfrm>
          <a:prstGeom prst="rect">
            <a:avLst/>
          </a:prstGeom>
        </p:spPr>
      </p:pic>
      <p:pic>
        <p:nvPicPr>
          <p:cNvPr id="12" name="Image 10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84664" y="4535424"/>
            <a:ext cx="685800" cy="685800"/>
          </a:xfrm>
          <a:prstGeom prst="rect">
            <a:avLst/>
          </a:prstGeom>
        </p:spPr>
      </p:pic>
      <p:sp>
        <p:nvSpPr>
          <p:cNvPr id="13" name="Text 0"/>
          <p:cNvSpPr/>
          <p:nvPr/>
        </p:nvSpPr>
        <p:spPr>
          <a:xfrm>
            <a:off x="795528" y="3474720"/>
            <a:ext cx="13048488" cy="5760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460"/>
              </a:lnSpc>
              <a:buNone/>
            </a:pPr>
            <a:r>
              <a:rPr lang="en-US" sz="357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Dashboard Features</a:t>
            </a:r>
            <a:endParaRPr lang="en-US" sz="3570" dirty="0"/>
          </a:p>
        </p:txBody>
      </p:sp>
      <p:sp>
        <p:nvSpPr>
          <p:cNvPr id="14" name="Text 1"/>
          <p:cNvSpPr/>
          <p:nvPr/>
        </p:nvSpPr>
        <p:spPr>
          <a:xfrm>
            <a:off x="1298448" y="4654296"/>
            <a:ext cx="173736" cy="44805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90"/>
              </a:lnSpc>
              <a:buNone/>
            </a:pPr>
            <a:r>
              <a:rPr lang="en-US" sz="241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1</a:t>
            </a:r>
            <a:endParaRPr lang="en-US" sz="2410" dirty="0"/>
          </a:p>
        </p:txBody>
      </p:sp>
      <p:sp>
        <p:nvSpPr>
          <p:cNvPr id="15" name="Text 2"/>
          <p:cNvSpPr/>
          <p:nvPr/>
        </p:nvSpPr>
        <p:spPr>
          <a:xfrm>
            <a:off x="1042416" y="5440680"/>
            <a:ext cx="3721608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90"/>
              </a:lnSpc>
              <a:buNone/>
            </a:pPr>
            <a:r>
              <a:rPr lang="en-US" sz="223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Variance Indicators</a:t>
            </a:r>
            <a:endParaRPr lang="en-US" sz="2230" dirty="0"/>
          </a:p>
        </p:txBody>
      </p:sp>
      <p:sp>
        <p:nvSpPr>
          <p:cNvPr id="16" name="Text 3"/>
          <p:cNvSpPr/>
          <p:nvPr/>
        </p:nvSpPr>
        <p:spPr>
          <a:xfrm>
            <a:off x="1042416" y="5998464"/>
            <a:ext cx="3721608" cy="8503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 +% vs last month shown beside KPIs (Revenue, Units, Margin).</a:t>
            </a:r>
            <a:endParaRPr lang="en-US" sz="1780" dirty="0"/>
          </a:p>
        </p:txBody>
      </p:sp>
      <p:sp>
        <p:nvSpPr>
          <p:cNvPr id="17" name="Text 4"/>
          <p:cNvSpPr/>
          <p:nvPr/>
        </p:nvSpPr>
        <p:spPr>
          <a:xfrm>
            <a:off x="5724144" y="4654296"/>
            <a:ext cx="173736" cy="44805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90"/>
              </a:lnSpc>
              <a:buNone/>
            </a:pPr>
            <a:r>
              <a:rPr lang="en-US" sz="241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2</a:t>
            </a:r>
            <a:endParaRPr lang="en-US" sz="2410" dirty="0"/>
          </a:p>
        </p:txBody>
      </p:sp>
      <p:sp>
        <p:nvSpPr>
          <p:cNvPr id="18" name="Text 5"/>
          <p:cNvSpPr/>
          <p:nvPr/>
        </p:nvSpPr>
        <p:spPr>
          <a:xfrm>
            <a:off x="5458968" y="5440680"/>
            <a:ext cx="3721608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90"/>
              </a:lnSpc>
              <a:buNone/>
            </a:pPr>
            <a:r>
              <a:rPr lang="en-US" sz="223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Conditional Formatting</a:t>
            </a:r>
            <a:endParaRPr lang="en-US" sz="2230" dirty="0"/>
          </a:p>
        </p:txBody>
      </p:sp>
      <p:sp>
        <p:nvSpPr>
          <p:cNvPr id="19" name="Text 6"/>
          <p:cNvSpPr/>
          <p:nvPr/>
        </p:nvSpPr>
        <p:spPr>
          <a:xfrm>
            <a:off x="5458968" y="5998464"/>
            <a:ext cx="3721608" cy="8503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 SKU-level bars in red if Margin &lt; Cost → highlights unprofitable SKUs.</a:t>
            </a:r>
            <a:endParaRPr lang="en-US" sz="1780" dirty="0"/>
          </a:p>
        </p:txBody>
      </p:sp>
      <p:sp>
        <p:nvSpPr>
          <p:cNvPr id="20" name="Text 7"/>
          <p:cNvSpPr/>
          <p:nvPr/>
        </p:nvSpPr>
        <p:spPr>
          <a:xfrm>
            <a:off x="10140696" y="4654296"/>
            <a:ext cx="173736" cy="44805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90"/>
              </a:lnSpc>
              <a:buNone/>
            </a:pPr>
            <a:r>
              <a:rPr lang="en-US" sz="241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3</a:t>
            </a:r>
            <a:endParaRPr lang="en-US" sz="2410" dirty="0"/>
          </a:p>
        </p:txBody>
      </p:sp>
      <p:sp>
        <p:nvSpPr>
          <p:cNvPr id="21" name="Text 8"/>
          <p:cNvSpPr/>
          <p:nvPr/>
        </p:nvSpPr>
        <p:spPr>
          <a:xfrm>
            <a:off x="9884664" y="5440680"/>
            <a:ext cx="3721608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90"/>
              </a:lnSpc>
              <a:buNone/>
            </a:pPr>
            <a:r>
              <a:rPr lang="en-US" sz="223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Dynamic Tooltips</a:t>
            </a:r>
            <a:endParaRPr lang="en-US" sz="2230" dirty="0"/>
          </a:p>
        </p:txBody>
      </p:sp>
      <p:sp>
        <p:nvSpPr>
          <p:cNvPr id="22" name="Text 9"/>
          <p:cNvSpPr/>
          <p:nvPr/>
        </p:nvSpPr>
        <p:spPr>
          <a:xfrm>
            <a:off x="9884664" y="5998464"/>
            <a:ext cx="3721608" cy="8503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 show average elasticity per brand to contextualize revenue vs margin performance.</a:t>
            </a:r>
            <a:endParaRPr lang="en-US" sz="178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6364224"/>
            <a:ext cx="13048488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95528" y="1591056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6" name="Text 1"/>
          <p:cNvSpPr/>
          <p:nvPr/>
        </p:nvSpPr>
        <p:spPr>
          <a:xfrm>
            <a:off x="795528" y="2130552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7" name="Text 2"/>
          <p:cNvSpPr/>
          <p:nvPr/>
        </p:nvSpPr>
        <p:spPr>
          <a:xfrm>
            <a:off x="795528" y="2670048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8" name="Text 3"/>
          <p:cNvSpPr/>
          <p:nvPr/>
        </p:nvSpPr>
        <p:spPr>
          <a:xfrm>
            <a:off x="795528" y="3209544"/>
            <a:ext cx="13048488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04</a:t>
            </a:r>
            <a:endParaRPr lang="en-US" sz="6160" dirty="0"/>
          </a:p>
        </p:txBody>
      </p:sp>
      <p:sp>
        <p:nvSpPr>
          <p:cNvPr id="9" name="Text 4"/>
          <p:cNvSpPr/>
          <p:nvPr/>
        </p:nvSpPr>
        <p:spPr>
          <a:xfrm>
            <a:off x="795528" y="444398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Price vs Volume Relationship</a:t>
            </a:r>
            <a:endParaRPr lang="en-US" sz="4460" dirty="0"/>
          </a:p>
        </p:txBody>
      </p:sp>
      <p:sp>
        <p:nvSpPr>
          <p:cNvPr id="10" name="Text 5"/>
          <p:cNvSpPr/>
          <p:nvPr/>
        </p:nvSpPr>
        <p:spPr>
          <a:xfrm>
            <a:off x="795528" y="540410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446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112" y="2852928"/>
            <a:ext cx="7991856" cy="108813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112" y="4133088"/>
            <a:ext cx="7991856" cy="1088136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6112" y="5413248"/>
            <a:ext cx="7991856" cy="804672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384" y="2852928"/>
            <a:ext cx="146304" cy="1088136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384" y="4133088"/>
            <a:ext cx="146304" cy="1088136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6384" y="5413248"/>
            <a:ext cx="146304" cy="804672"/>
          </a:xfrm>
          <a:prstGeom prst="rect">
            <a:avLst/>
          </a:prstGeom>
        </p:spPr>
      </p:pic>
      <p:sp>
        <p:nvSpPr>
          <p:cNvPr id="10" name="Text 0"/>
          <p:cNvSpPr/>
          <p:nvPr/>
        </p:nvSpPr>
        <p:spPr>
          <a:xfrm>
            <a:off x="795528" y="2048256"/>
            <a:ext cx="8074152" cy="5760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460"/>
              </a:lnSpc>
              <a:buNone/>
            </a:pPr>
            <a:r>
              <a:rPr lang="en-US" sz="357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Insights</a:t>
            </a:r>
            <a:endParaRPr lang="en-US" sz="3570" dirty="0"/>
          </a:p>
        </p:txBody>
      </p:sp>
      <p:sp>
        <p:nvSpPr>
          <p:cNvPr id="11" name="Text 1"/>
          <p:cNvSpPr/>
          <p:nvPr/>
        </p:nvSpPr>
        <p:spPr>
          <a:xfrm>
            <a:off x="1133856" y="3108960"/>
            <a:ext cx="7488936" cy="5669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Cadbury’s demand curve confirms high elasticity — price increases lead to large volume losses.</a:t>
            </a:r>
            <a:endParaRPr lang="en-US" sz="1780" dirty="0"/>
          </a:p>
        </p:txBody>
      </p:sp>
      <p:sp>
        <p:nvSpPr>
          <p:cNvPr id="12" name="Text 2"/>
          <p:cNvSpPr/>
          <p:nvPr/>
        </p:nvSpPr>
        <p:spPr>
          <a:xfrm>
            <a:off x="1133856" y="4389120"/>
            <a:ext cx="7488936" cy="5669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Galaxy maintains steadier volume, indicating slightly stronger price tolerance.</a:t>
            </a:r>
            <a:endParaRPr lang="en-US" sz="1780" dirty="0"/>
          </a:p>
        </p:txBody>
      </p:sp>
      <p:sp>
        <p:nvSpPr>
          <p:cNvPr id="13" name="Text 3"/>
          <p:cNvSpPr/>
          <p:nvPr/>
        </p:nvSpPr>
        <p:spPr>
          <a:xfrm>
            <a:off x="1133856" y="5669280"/>
            <a:ext cx="7488936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Corona shows steep elasticity, competing purely on affordability.</a:t>
            </a:r>
            <a:endParaRPr lang="en-US" sz="178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85216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647688" y="3300984"/>
            <a:ext cx="7196328" cy="5760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460"/>
              </a:lnSpc>
              <a:buNone/>
            </a:pPr>
            <a:r>
              <a:rPr lang="en-US" sz="360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Business Implication</a:t>
            </a:r>
            <a:endParaRPr lang="en-US" sz="3600" dirty="0"/>
          </a:p>
        </p:txBody>
      </p:sp>
      <p:sp>
        <p:nvSpPr>
          <p:cNvPr id="5" name="Text 1"/>
          <p:cNvSpPr/>
          <p:nvPr/>
        </p:nvSpPr>
        <p:spPr>
          <a:xfrm>
            <a:off x="6647688" y="4123944"/>
            <a:ext cx="7196328" cy="8278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24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Cadbury’s ideal strategy is price stability — avoid reactive price hikes that may cause share erosion.</a:t>
            </a:r>
            <a:endParaRPr lang="en-US"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6364224"/>
            <a:ext cx="13048488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95528" y="1591056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6" name="Text 1"/>
          <p:cNvSpPr/>
          <p:nvPr/>
        </p:nvSpPr>
        <p:spPr>
          <a:xfrm>
            <a:off x="795528" y="2130552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7" name="Text 2"/>
          <p:cNvSpPr/>
          <p:nvPr/>
        </p:nvSpPr>
        <p:spPr>
          <a:xfrm>
            <a:off x="795528" y="2670048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8" name="Text 3"/>
          <p:cNvSpPr/>
          <p:nvPr/>
        </p:nvSpPr>
        <p:spPr>
          <a:xfrm>
            <a:off x="795528" y="3209544"/>
            <a:ext cx="13048488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05</a:t>
            </a:r>
            <a:endParaRPr lang="en-US" sz="6160" dirty="0"/>
          </a:p>
        </p:txBody>
      </p:sp>
      <p:sp>
        <p:nvSpPr>
          <p:cNvPr id="9" name="Text 4"/>
          <p:cNvSpPr/>
          <p:nvPr/>
        </p:nvSpPr>
        <p:spPr>
          <a:xfrm>
            <a:off x="795528" y="444398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Cost &amp; Pricing Process Relationship</a:t>
            </a:r>
            <a:endParaRPr lang="en-US" sz="4460" dirty="0"/>
          </a:p>
        </p:txBody>
      </p:sp>
      <p:sp>
        <p:nvSpPr>
          <p:cNvPr id="10" name="Text 5"/>
          <p:cNvSpPr/>
          <p:nvPr/>
        </p:nvSpPr>
        <p:spPr>
          <a:xfrm>
            <a:off x="795528" y="540410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446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9572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4462272"/>
            <a:ext cx="13048488" cy="5760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460"/>
              </a:lnSpc>
              <a:buNone/>
            </a:pPr>
            <a:r>
              <a:rPr lang="en-US" sz="360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Current State</a:t>
            </a:r>
            <a:endParaRPr lang="en-US" sz="3600" dirty="0"/>
          </a:p>
        </p:txBody>
      </p:sp>
      <p:sp>
        <p:nvSpPr>
          <p:cNvPr id="5" name="Text 1"/>
          <p:cNvSpPr/>
          <p:nvPr/>
        </p:nvSpPr>
        <p:spPr>
          <a:xfrm>
            <a:off x="795528" y="5285232"/>
            <a:ext cx="13048488" cy="73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24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Cost-plus pricing reactive to raw material increases (Cocoa &amp; Sugar +15%). Pricing not fully aligned with consumer willingness-to-pay (WTP) insights.</a:t>
            </a:r>
            <a:endParaRPr lang="en-US" sz="2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1755648"/>
            <a:ext cx="8101584" cy="1627632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3566160"/>
            <a:ext cx="8101584" cy="1627632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384" y="5376672"/>
            <a:ext cx="8101584" cy="1892808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4128" y="2862072"/>
            <a:ext cx="7616952" cy="274320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4128" y="4672584"/>
            <a:ext cx="7616952" cy="274320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4128" y="6483096"/>
            <a:ext cx="7616952" cy="539496"/>
          </a:xfrm>
          <a:prstGeom prst="rect">
            <a:avLst/>
          </a:prstGeom>
        </p:spPr>
      </p:pic>
      <p:pic>
        <p:nvPicPr>
          <p:cNvPr id="10" name="Image 8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4128" y="2002536"/>
            <a:ext cx="649224" cy="649224"/>
          </a:xfrm>
          <a:prstGeom prst="rect">
            <a:avLst/>
          </a:prstGeom>
        </p:spPr>
      </p:pic>
      <p:pic>
        <p:nvPicPr>
          <p:cNvPr id="11" name="Image 9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4128" y="3813048"/>
            <a:ext cx="649224" cy="649224"/>
          </a:xfrm>
          <a:prstGeom prst="rect">
            <a:avLst/>
          </a:prstGeom>
        </p:spPr>
      </p:pic>
      <p:pic>
        <p:nvPicPr>
          <p:cNvPr id="12" name="Image 10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4128" y="5614416"/>
            <a:ext cx="649224" cy="649224"/>
          </a:xfrm>
          <a:prstGeom prst="rect">
            <a:avLst/>
          </a:prstGeom>
        </p:spPr>
      </p:pic>
      <p:sp>
        <p:nvSpPr>
          <p:cNvPr id="13" name="Text 0"/>
          <p:cNvSpPr/>
          <p:nvPr/>
        </p:nvSpPr>
        <p:spPr>
          <a:xfrm>
            <a:off x="795528" y="996696"/>
            <a:ext cx="8074152" cy="53949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240"/>
              </a:lnSpc>
              <a:buNone/>
            </a:pPr>
            <a:r>
              <a:rPr lang="en-US" sz="339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Actions to Improve</a:t>
            </a:r>
            <a:endParaRPr lang="en-US" sz="3390" dirty="0"/>
          </a:p>
        </p:txBody>
      </p:sp>
      <p:sp>
        <p:nvSpPr>
          <p:cNvPr id="14" name="Text 1"/>
          <p:cNvSpPr/>
          <p:nvPr/>
        </p:nvSpPr>
        <p:spPr>
          <a:xfrm>
            <a:off x="1271016" y="2121408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40"/>
              </a:lnSpc>
              <a:buNone/>
            </a:pPr>
            <a:r>
              <a:rPr lang="en-US" sz="229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1</a:t>
            </a:r>
            <a:endParaRPr lang="en-US" sz="2290" dirty="0"/>
          </a:p>
        </p:txBody>
      </p:sp>
      <p:sp>
        <p:nvSpPr>
          <p:cNvPr id="15" name="Text 2"/>
          <p:cNvSpPr/>
          <p:nvPr/>
        </p:nvSpPr>
        <p:spPr>
          <a:xfrm>
            <a:off x="1024128" y="2862072"/>
            <a:ext cx="7616952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20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Integrate elasticity modeling into pricing strategy.</a:t>
            </a:r>
            <a:endParaRPr lang="en-US" sz="2000" dirty="0"/>
          </a:p>
        </p:txBody>
      </p:sp>
      <p:sp>
        <p:nvSpPr>
          <p:cNvPr id="16" name="Text 3"/>
          <p:cNvSpPr/>
          <p:nvPr/>
        </p:nvSpPr>
        <p:spPr>
          <a:xfrm>
            <a:off x="1271016" y="3922776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40"/>
              </a:lnSpc>
              <a:buNone/>
            </a:pPr>
            <a:r>
              <a:rPr lang="en-US" sz="229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2</a:t>
            </a:r>
            <a:endParaRPr lang="en-US" sz="2290" dirty="0"/>
          </a:p>
        </p:txBody>
      </p:sp>
      <p:sp>
        <p:nvSpPr>
          <p:cNvPr id="17" name="Text 4"/>
          <p:cNvSpPr/>
          <p:nvPr/>
        </p:nvSpPr>
        <p:spPr>
          <a:xfrm>
            <a:off x="1024128" y="4672584"/>
            <a:ext cx="7616952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20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Shift from cost-based to value-based pricing.</a:t>
            </a:r>
            <a:endParaRPr lang="en-US" sz="2000" dirty="0"/>
          </a:p>
        </p:txBody>
      </p:sp>
      <p:sp>
        <p:nvSpPr>
          <p:cNvPr id="18" name="Text 5"/>
          <p:cNvSpPr/>
          <p:nvPr/>
        </p:nvSpPr>
        <p:spPr>
          <a:xfrm>
            <a:off x="1271016" y="5733288"/>
            <a:ext cx="164592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40"/>
              </a:lnSpc>
              <a:buNone/>
            </a:pPr>
            <a:r>
              <a:rPr lang="en-US" sz="229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3</a:t>
            </a:r>
            <a:endParaRPr lang="en-US" sz="2290" dirty="0"/>
          </a:p>
        </p:txBody>
      </p:sp>
      <p:sp>
        <p:nvSpPr>
          <p:cNvPr id="19" name="Text 6"/>
          <p:cNvSpPr/>
          <p:nvPr/>
        </p:nvSpPr>
        <p:spPr>
          <a:xfrm>
            <a:off x="1024128" y="6483096"/>
            <a:ext cx="7616952" cy="5394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20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Use Power BI early warning dashboards to track competitor price shifts and cost spikes.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1161288"/>
            <a:ext cx="13048488" cy="93268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7310"/>
              </a:lnSpc>
              <a:buNone/>
            </a:pPr>
            <a:r>
              <a:rPr lang="en-US" sz="585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CONTENTS</a:t>
            </a:r>
            <a:endParaRPr lang="en-US" sz="5850" dirty="0"/>
          </a:p>
        </p:txBody>
      </p:sp>
      <p:sp>
        <p:nvSpPr>
          <p:cNvPr id="5" name="Text 1"/>
          <p:cNvSpPr/>
          <p:nvPr/>
        </p:nvSpPr>
        <p:spPr>
          <a:xfrm>
            <a:off x="1014984" y="2542032"/>
            <a:ext cx="2670048" cy="6766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1. Executive Summary</a:t>
            </a:r>
            <a:endParaRPr lang="en-US" sz="2120" dirty="0"/>
          </a:p>
        </p:txBody>
      </p:sp>
      <p:sp>
        <p:nvSpPr>
          <p:cNvPr id="6" name="Text 2"/>
          <p:cNvSpPr/>
          <p:nvPr/>
        </p:nvSpPr>
        <p:spPr>
          <a:xfrm>
            <a:off x="1014984" y="4197096"/>
            <a:ext cx="2670048" cy="10149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5. Cost &amp; Pricing Process Relationship</a:t>
            </a:r>
            <a:endParaRPr lang="en-US" sz="2120" dirty="0"/>
          </a:p>
        </p:txBody>
      </p:sp>
      <p:sp>
        <p:nvSpPr>
          <p:cNvPr id="7" name="Text 3"/>
          <p:cNvSpPr/>
          <p:nvPr/>
        </p:nvSpPr>
        <p:spPr>
          <a:xfrm>
            <a:off x="4325112" y="2542032"/>
            <a:ext cx="2670048" cy="10149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2. Market Overview (Chocolate Tablets 100g)</a:t>
            </a:r>
            <a:endParaRPr lang="en-US" sz="2120" dirty="0"/>
          </a:p>
        </p:txBody>
      </p:sp>
      <p:sp>
        <p:nvSpPr>
          <p:cNvPr id="8" name="Text 4"/>
          <p:cNvSpPr/>
          <p:nvPr/>
        </p:nvSpPr>
        <p:spPr>
          <a:xfrm>
            <a:off x="1014984" y="5861304"/>
            <a:ext cx="2670048" cy="6766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9. Business Impact &amp; Next Steps</a:t>
            </a:r>
            <a:endParaRPr lang="en-US" sz="2120" dirty="0"/>
          </a:p>
        </p:txBody>
      </p:sp>
      <p:sp>
        <p:nvSpPr>
          <p:cNvPr id="9" name="Text 5"/>
          <p:cNvSpPr/>
          <p:nvPr/>
        </p:nvSpPr>
        <p:spPr>
          <a:xfrm>
            <a:off x="4325112" y="4197096"/>
            <a:ext cx="2670048" cy="6766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6. Strategic Challenges</a:t>
            </a:r>
            <a:endParaRPr lang="en-US" sz="2120" dirty="0"/>
          </a:p>
        </p:txBody>
      </p:sp>
      <p:sp>
        <p:nvSpPr>
          <p:cNvPr id="10" name="Text 6"/>
          <p:cNvSpPr/>
          <p:nvPr/>
        </p:nvSpPr>
        <p:spPr>
          <a:xfrm>
            <a:off x="4325112" y="5861304"/>
            <a:ext cx="2670048" cy="10149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10. Summary Message to Leadership</a:t>
            </a:r>
            <a:endParaRPr lang="en-US" sz="2120" dirty="0"/>
          </a:p>
        </p:txBody>
      </p:sp>
      <p:sp>
        <p:nvSpPr>
          <p:cNvPr id="11" name="Text 7"/>
          <p:cNvSpPr/>
          <p:nvPr/>
        </p:nvSpPr>
        <p:spPr>
          <a:xfrm>
            <a:off x="7644384" y="2542032"/>
            <a:ext cx="2670048" cy="10149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3. KPI Dashboard &amp; Business Relationships</a:t>
            </a:r>
            <a:endParaRPr lang="en-US" sz="2120" dirty="0"/>
          </a:p>
        </p:txBody>
      </p:sp>
      <p:sp>
        <p:nvSpPr>
          <p:cNvPr id="12" name="Text 8"/>
          <p:cNvSpPr/>
          <p:nvPr/>
        </p:nvSpPr>
        <p:spPr>
          <a:xfrm>
            <a:off x="7644384" y="4197096"/>
            <a:ext cx="2670048" cy="6766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7. Strategic Recommendations</a:t>
            </a:r>
            <a:endParaRPr lang="en-US" sz="2120" dirty="0"/>
          </a:p>
        </p:txBody>
      </p:sp>
      <p:sp>
        <p:nvSpPr>
          <p:cNvPr id="13" name="Text 9"/>
          <p:cNvSpPr/>
          <p:nvPr/>
        </p:nvSpPr>
        <p:spPr>
          <a:xfrm>
            <a:off x="10954512" y="2542032"/>
            <a:ext cx="2670048" cy="6766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4. Price vs Volume Relationship</a:t>
            </a:r>
            <a:endParaRPr lang="en-US" sz="2120" dirty="0"/>
          </a:p>
        </p:txBody>
      </p:sp>
      <p:sp>
        <p:nvSpPr>
          <p:cNvPr id="14" name="Text 10"/>
          <p:cNvSpPr/>
          <p:nvPr/>
        </p:nvSpPr>
        <p:spPr>
          <a:xfrm>
            <a:off x="10954512" y="4197096"/>
            <a:ext cx="2670048" cy="10149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8. Data Experimentation Plan</a:t>
            </a:r>
            <a:endParaRPr lang="en-US" sz="212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6364224"/>
            <a:ext cx="13048488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95528" y="1591056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6" name="Text 1"/>
          <p:cNvSpPr/>
          <p:nvPr/>
        </p:nvSpPr>
        <p:spPr>
          <a:xfrm>
            <a:off x="795528" y="2130552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7" name="Text 2"/>
          <p:cNvSpPr/>
          <p:nvPr/>
        </p:nvSpPr>
        <p:spPr>
          <a:xfrm>
            <a:off x="795528" y="2670048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8" name="Text 3"/>
          <p:cNvSpPr/>
          <p:nvPr/>
        </p:nvSpPr>
        <p:spPr>
          <a:xfrm>
            <a:off x="795528" y="3209544"/>
            <a:ext cx="13048488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06</a:t>
            </a:r>
            <a:endParaRPr lang="en-US" sz="6160" dirty="0"/>
          </a:p>
        </p:txBody>
      </p:sp>
      <p:sp>
        <p:nvSpPr>
          <p:cNvPr id="9" name="Text 4"/>
          <p:cNvSpPr/>
          <p:nvPr/>
        </p:nvSpPr>
        <p:spPr>
          <a:xfrm>
            <a:off x="795528" y="444398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Strategic Challenges</a:t>
            </a:r>
            <a:endParaRPr lang="en-US" sz="4460" dirty="0"/>
          </a:p>
        </p:txBody>
      </p:sp>
      <p:sp>
        <p:nvSpPr>
          <p:cNvPr id="10" name="Text 5"/>
          <p:cNvSpPr/>
          <p:nvPr/>
        </p:nvSpPr>
        <p:spPr>
          <a:xfrm>
            <a:off x="795528" y="540410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446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graphicFrame>
        <p:nvGraphicFramePr>
          <p:cNvPr id="23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795528" y="2953512"/>
          <a:ext cx="13030200" cy="3300984"/>
        </p:xfrm>
        <a:graphic>
          <a:graphicData uri="http://schemas.openxmlformats.org/drawingml/2006/table">
            <a:tbl>
              <a:tblPr/>
              <a:tblGrid>
                <a:gridCol w="434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4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4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Challenge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Description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Impact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Value Proposition Erosion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Minimal gap vs Galaxy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Brand differentiation risk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Budget Segment Loss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Corona undercuts by 30%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Losing price-conscious consumers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Rising Commodity Costs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+15% in inputs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Margin compression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Elasticity Pressure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High (-1.8)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Limited price flexibility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 0"/>
          <p:cNvSpPr/>
          <p:nvPr/>
        </p:nvSpPr>
        <p:spPr>
          <a:xfrm>
            <a:off x="795528" y="1993392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Strategic Challenges</a:t>
            </a:r>
            <a:endParaRPr lang="en-US" sz="446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1600200"/>
            <a:ext cx="8101584" cy="181965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3584448"/>
            <a:ext cx="8101584" cy="1819656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5568696"/>
            <a:ext cx="8101584" cy="1819656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816" y="2212848"/>
            <a:ext cx="8046720" cy="1170432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816" y="4197096"/>
            <a:ext cx="8046720" cy="1170432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816" y="6190488"/>
            <a:ext cx="8046720" cy="1170432"/>
          </a:xfrm>
          <a:prstGeom prst="rect">
            <a:avLst/>
          </a:prstGeom>
        </p:spPr>
      </p:pic>
      <p:pic>
        <p:nvPicPr>
          <p:cNvPr id="10" name="Image 8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672" y="1600200"/>
            <a:ext cx="8065008" cy="612648"/>
          </a:xfrm>
          <a:prstGeom prst="rect">
            <a:avLst/>
          </a:prstGeom>
        </p:spPr>
      </p:pic>
      <p:pic>
        <p:nvPicPr>
          <p:cNvPr id="11" name="Image 9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672" y="3584448"/>
            <a:ext cx="8065008" cy="612648"/>
          </a:xfrm>
          <a:prstGeom prst="rect">
            <a:avLst/>
          </a:prstGeom>
        </p:spPr>
      </p:pic>
      <p:pic>
        <p:nvPicPr>
          <p:cNvPr id="12" name="Image 10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672" y="5577840"/>
            <a:ext cx="8065008" cy="612648"/>
          </a:xfrm>
          <a:prstGeom prst="rect">
            <a:avLst/>
          </a:prstGeom>
        </p:spPr>
      </p:pic>
      <p:sp>
        <p:nvSpPr>
          <p:cNvPr id="13" name="Text 0"/>
          <p:cNvSpPr/>
          <p:nvPr/>
        </p:nvSpPr>
        <p:spPr>
          <a:xfrm>
            <a:off x="795528" y="868680"/>
            <a:ext cx="8074152" cy="5120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010"/>
              </a:lnSpc>
              <a:buNone/>
            </a:pPr>
            <a:r>
              <a:rPr lang="en-US" sz="321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Dashboard Annotation Insights</a:t>
            </a:r>
            <a:endParaRPr lang="en-US" sz="3210" dirty="0"/>
          </a:p>
        </p:txBody>
      </p:sp>
      <p:sp>
        <p:nvSpPr>
          <p:cNvPr id="14" name="Text 1"/>
          <p:cNvSpPr/>
          <p:nvPr/>
        </p:nvSpPr>
        <p:spPr>
          <a:xfrm>
            <a:off x="1014984" y="2414016"/>
            <a:ext cx="7635240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510"/>
              </a:lnSpc>
              <a:buNone/>
            </a:pPr>
            <a:r>
              <a:rPr lang="en-US" sz="200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🟣 Market Pulse</a:t>
            </a:r>
            <a:endParaRPr lang="en-US" sz="2000" dirty="0"/>
          </a:p>
        </p:txBody>
      </p:sp>
      <p:sp>
        <p:nvSpPr>
          <p:cNvPr id="15" name="Text 2"/>
          <p:cNvSpPr/>
          <p:nvPr/>
        </p:nvSpPr>
        <p:spPr>
          <a:xfrm>
            <a:off x="1014984" y="2916936"/>
            <a:ext cx="7635240" cy="2560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 Cadbury retains revenue leadership despite cost pressures.</a:t>
            </a:r>
            <a:endParaRPr lang="en-US" sz="1600" dirty="0"/>
          </a:p>
        </p:txBody>
      </p:sp>
      <p:sp>
        <p:nvSpPr>
          <p:cNvPr id="16" name="Text 3"/>
          <p:cNvSpPr/>
          <p:nvPr/>
        </p:nvSpPr>
        <p:spPr>
          <a:xfrm>
            <a:off x="1014984" y="4407408"/>
            <a:ext cx="7635240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510"/>
              </a:lnSpc>
              <a:buNone/>
            </a:pPr>
            <a:r>
              <a:rPr lang="en-US" sz="200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🟠 Competitive Watch</a:t>
            </a:r>
            <a:endParaRPr lang="en-US" sz="2000" dirty="0"/>
          </a:p>
        </p:txBody>
      </p:sp>
      <p:sp>
        <p:nvSpPr>
          <p:cNvPr id="17" name="Text 4"/>
          <p:cNvSpPr/>
          <p:nvPr/>
        </p:nvSpPr>
        <p:spPr>
          <a:xfrm>
            <a:off x="1014984" y="4910328"/>
            <a:ext cx="7635240" cy="2560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 Galaxy shows price tolerance — ideal for selective price actions.</a:t>
            </a:r>
            <a:endParaRPr lang="en-US" sz="1600" dirty="0"/>
          </a:p>
        </p:txBody>
      </p:sp>
      <p:sp>
        <p:nvSpPr>
          <p:cNvPr id="18" name="Text 5"/>
          <p:cNvSpPr/>
          <p:nvPr/>
        </p:nvSpPr>
        <p:spPr>
          <a:xfrm>
            <a:off x="4745736" y="1682496"/>
            <a:ext cx="173736" cy="44805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90"/>
              </a:lnSpc>
              <a:buNone/>
            </a:pPr>
            <a:r>
              <a:rPr lang="en-US" sz="241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1</a:t>
            </a:r>
            <a:endParaRPr lang="en-US" sz="2410" dirty="0"/>
          </a:p>
        </p:txBody>
      </p:sp>
      <p:sp>
        <p:nvSpPr>
          <p:cNvPr id="19" name="Text 6"/>
          <p:cNvSpPr/>
          <p:nvPr/>
        </p:nvSpPr>
        <p:spPr>
          <a:xfrm>
            <a:off x="4745736" y="3666744"/>
            <a:ext cx="173736" cy="44805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90"/>
              </a:lnSpc>
              <a:buNone/>
            </a:pPr>
            <a:r>
              <a:rPr lang="en-US" sz="241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2</a:t>
            </a:r>
            <a:endParaRPr lang="en-US" sz="2410" dirty="0"/>
          </a:p>
        </p:txBody>
      </p:sp>
      <p:sp>
        <p:nvSpPr>
          <p:cNvPr id="20" name="Text 7"/>
          <p:cNvSpPr/>
          <p:nvPr/>
        </p:nvSpPr>
        <p:spPr>
          <a:xfrm>
            <a:off x="1014984" y="6391656"/>
            <a:ext cx="7635240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510"/>
              </a:lnSpc>
              <a:buNone/>
            </a:pPr>
            <a:r>
              <a:rPr lang="en-US" sz="2000" dirty="0">
                <a:solidFill>
                  <a:srgbClr val="BDA487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🟢 Efficiency Alert</a:t>
            </a:r>
            <a:endParaRPr lang="en-US" sz="2000" dirty="0"/>
          </a:p>
        </p:txBody>
      </p:sp>
      <p:sp>
        <p:nvSpPr>
          <p:cNvPr id="21" name="Text 8"/>
          <p:cNvSpPr/>
          <p:nvPr/>
        </p:nvSpPr>
        <p:spPr>
          <a:xfrm>
            <a:off x="1014984" y="6894576"/>
            <a:ext cx="7635240" cy="2560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 Corona’s margin gap exposes vulnerability — consider premium SKU.</a:t>
            </a:r>
            <a:endParaRPr lang="en-US" sz="1600" dirty="0"/>
          </a:p>
        </p:txBody>
      </p:sp>
      <p:sp>
        <p:nvSpPr>
          <p:cNvPr id="22" name="Text 9"/>
          <p:cNvSpPr/>
          <p:nvPr/>
        </p:nvSpPr>
        <p:spPr>
          <a:xfrm>
            <a:off x="4745736" y="5660136"/>
            <a:ext cx="173736" cy="44805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90"/>
              </a:lnSpc>
              <a:buNone/>
            </a:pPr>
            <a:r>
              <a:rPr lang="en-US" sz="241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3</a:t>
            </a:r>
            <a:endParaRPr lang="en-US" sz="241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6364224"/>
            <a:ext cx="13048488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95528" y="1591056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6" name="Text 1"/>
          <p:cNvSpPr/>
          <p:nvPr/>
        </p:nvSpPr>
        <p:spPr>
          <a:xfrm>
            <a:off x="795528" y="2130552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7" name="Text 2"/>
          <p:cNvSpPr/>
          <p:nvPr/>
        </p:nvSpPr>
        <p:spPr>
          <a:xfrm>
            <a:off x="795528" y="2670048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8" name="Text 3"/>
          <p:cNvSpPr/>
          <p:nvPr/>
        </p:nvSpPr>
        <p:spPr>
          <a:xfrm>
            <a:off x="795528" y="3209544"/>
            <a:ext cx="13048488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07</a:t>
            </a:r>
            <a:endParaRPr lang="en-US" sz="6160" dirty="0"/>
          </a:p>
        </p:txBody>
      </p:sp>
      <p:sp>
        <p:nvSpPr>
          <p:cNvPr id="9" name="Text 4"/>
          <p:cNvSpPr/>
          <p:nvPr/>
        </p:nvSpPr>
        <p:spPr>
          <a:xfrm>
            <a:off x="795528" y="444398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Strategic Recommendations</a:t>
            </a:r>
            <a:endParaRPr lang="en-US" sz="4460" dirty="0"/>
          </a:p>
        </p:txBody>
      </p:sp>
      <p:sp>
        <p:nvSpPr>
          <p:cNvPr id="10" name="Text 5"/>
          <p:cNvSpPr/>
          <p:nvPr/>
        </p:nvSpPr>
        <p:spPr>
          <a:xfrm>
            <a:off x="795528" y="540410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446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graphicFrame>
        <p:nvGraphicFramePr>
          <p:cNvPr id="26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3591090"/>
              </p:ext>
            </p:extLst>
          </p:nvPr>
        </p:nvGraphicFramePr>
        <p:xfrm>
          <a:off x="795528" y="2523744"/>
          <a:ext cx="13021056" cy="4151376"/>
        </p:xfrm>
        <a:graphic>
          <a:graphicData uri="http://schemas.openxmlformats.org/drawingml/2006/table">
            <a:tbl>
              <a:tblPr/>
              <a:tblGrid>
                <a:gridCol w="32552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55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552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552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Recommendation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Rationale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Effect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Timeline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1️ Defensive Hold (EGP 35)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Avoid elasticity-triggered drop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Volume stability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Immediate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2️</a:t>
                      </a:r>
                      <a:r>
                        <a:rPr lang="en-US" sz="1780" baseline="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 </a:t>
                      </a: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“Price Lock” Campaign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Reinforce brand value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Build consumer trust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Month 1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3️</a:t>
                      </a:r>
                      <a:r>
                        <a:rPr lang="en-US" sz="1780" baseline="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 </a:t>
                      </a: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Mini-Packs (5×20g @ EGP 30)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Capture value shoppers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Regain Corona volume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Month 4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4️</a:t>
                      </a:r>
                      <a:r>
                        <a:rPr lang="en-US" sz="1780" baseline="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 </a:t>
                      </a: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Distribution Push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Expand traditional presence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+2–3% volume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Continuous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 0"/>
          <p:cNvSpPr/>
          <p:nvPr/>
        </p:nvSpPr>
        <p:spPr>
          <a:xfrm>
            <a:off x="795528" y="156362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Strategic Recommendations</a:t>
            </a:r>
            <a:endParaRPr lang="en-US" sz="446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6364224"/>
            <a:ext cx="13048488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95528" y="1591056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6" name="Text 1"/>
          <p:cNvSpPr/>
          <p:nvPr/>
        </p:nvSpPr>
        <p:spPr>
          <a:xfrm>
            <a:off x="795528" y="2130552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7" name="Text 2"/>
          <p:cNvSpPr/>
          <p:nvPr/>
        </p:nvSpPr>
        <p:spPr>
          <a:xfrm>
            <a:off x="795528" y="2670048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8" name="Text 3"/>
          <p:cNvSpPr/>
          <p:nvPr/>
        </p:nvSpPr>
        <p:spPr>
          <a:xfrm>
            <a:off x="795528" y="3209544"/>
            <a:ext cx="13048488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08</a:t>
            </a:r>
            <a:endParaRPr lang="en-US" sz="6160" dirty="0"/>
          </a:p>
        </p:txBody>
      </p:sp>
      <p:sp>
        <p:nvSpPr>
          <p:cNvPr id="9" name="Text 4"/>
          <p:cNvSpPr/>
          <p:nvPr/>
        </p:nvSpPr>
        <p:spPr>
          <a:xfrm>
            <a:off x="795528" y="444398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Data Experimentation Plan</a:t>
            </a:r>
            <a:endParaRPr lang="en-US" sz="4460" dirty="0"/>
          </a:p>
        </p:txBody>
      </p:sp>
      <p:sp>
        <p:nvSpPr>
          <p:cNvPr id="10" name="Text 5"/>
          <p:cNvSpPr/>
          <p:nvPr/>
        </p:nvSpPr>
        <p:spPr>
          <a:xfrm>
            <a:off x="795528" y="540410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446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1261872"/>
            <a:ext cx="8074152" cy="53949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240"/>
              </a:lnSpc>
              <a:buNone/>
            </a:pPr>
            <a:r>
              <a:rPr lang="en-US" sz="339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Simulations &amp; Experiments</a:t>
            </a:r>
            <a:endParaRPr lang="en-US" sz="3390" dirty="0"/>
          </a:p>
        </p:txBody>
      </p:sp>
      <p:sp>
        <p:nvSpPr>
          <p:cNvPr id="5" name="Text 1"/>
          <p:cNvSpPr/>
          <p:nvPr/>
        </p:nvSpPr>
        <p:spPr>
          <a:xfrm>
            <a:off x="795528" y="2048256"/>
            <a:ext cx="8074152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What-if Pricing Scenarios: Model EGP 34 / 36 for revenue–margin balance.</a:t>
            </a:r>
            <a:endParaRPr lang="en-US" sz="1690" dirty="0"/>
          </a:p>
        </p:txBody>
      </p:sp>
      <p:sp>
        <p:nvSpPr>
          <p:cNvPr id="6" name="Text 2"/>
          <p:cNvSpPr/>
          <p:nvPr/>
        </p:nvSpPr>
        <p:spPr>
          <a:xfrm>
            <a:off x="795528" y="2560320"/>
            <a:ext cx="8074152" cy="53949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240"/>
              </a:lnSpc>
              <a:buNone/>
            </a:pPr>
            <a:r>
              <a:rPr lang="en-US" sz="339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Mini-Pack Pilot</a:t>
            </a:r>
            <a:endParaRPr lang="en-US" sz="3390" dirty="0"/>
          </a:p>
        </p:txBody>
      </p:sp>
      <p:sp>
        <p:nvSpPr>
          <p:cNvPr id="7" name="Text 3"/>
          <p:cNvSpPr/>
          <p:nvPr/>
        </p:nvSpPr>
        <p:spPr>
          <a:xfrm>
            <a:off x="795528" y="3337560"/>
            <a:ext cx="8074152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Cannibalization Rate = Units_DM_Mini / (Units_Corona + Units_DM_Mini)</a:t>
            </a:r>
            <a:endParaRPr lang="en-US" sz="1690" dirty="0"/>
          </a:p>
        </p:txBody>
      </p:sp>
      <p:sp>
        <p:nvSpPr>
          <p:cNvPr id="8" name="Text 4"/>
          <p:cNvSpPr/>
          <p:nvPr/>
        </p:nvSpPr>
        <p:spPr>
          <a:xfrm>
            <a:off x="795528" y="3849624"/>
            <a:ext cx="8074152" cy="53949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240"/>
              </a:lnSpc>
              <a:buNone/>
            </a:pPr>
            <a:r>
              <a:rPr lang="en-US" sz="339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A/B Test Campaign</a:t>
            </a:r>
            <a:endParaRPr lang="en-US" sz="3390" dirty="0"/>
          </a:p>
        </p:txBody>
      </p:sp>
      <p:sp>
        <p:nvSpPr>
          <p:cNvPr id="9" name="Text 5"/>
          <p:cNvSpPr/>
          <p:nvPr/>
        </p:nvSpPr>
        <p:spPr>
          <a:xfrm>
            <a:off x="795528" y="4636008"/>
            <a:ext cx="8074152" cy="5394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Compare “Price Lock” vs “Value Offer” messaging on elasticity response.</a:t>
            </a:r>
            <a:endParaRPr lang="en-US" sz="1690" dirty="0"/>
          </a:p>
        </p:txBody>
      </p:sp>
      <p:sp>
        <p:nvSpPr>
          <p:cNvPr id="10" name="Text 6"/>
          <p:cNvSpPr/>
          <p:nvPr/>
        </p:nvSpPr>
        <p:spPr>
          <a:xfrm>
            <a:off x="795528" y="5413248"/>
            <a:ext cx="8074152" cy="53949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240"/>
              </a:lnSpc>
              <a:buNone/>
            </a:pPr>
            <a:r>
              <a:rPr lang="en-US" sz="339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Power BI Integration</a:t>
            </a:r>
            <a:endParaRPr lang="en-US" sz="3390" dirty="0"/>
          </a:p>
        </p:txBody>
      </p:sp>
      <p:sp>
        <p:nvSpPr>
          <p:cNvPr id="11" name="Text 7"/>
          <p:cNvSpPr/>
          <p:nvPr/>
        </p:nvSpPr>
        <p:spPr>
          <a:xfrm>
            <a:off x="795528" y="6190488"/>
            <a:ext cx="8074152" cy="5394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Run simulations using parameter sliders and DAX-based elasticity recalculations for instant visualization.</a:t>
            </a:r>
            <a:endParaRPr lang="en-US" sz="169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6364224"/>
            <a:ext cx="13048488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95528" y="1591056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6" name="Text 1"/>
          <p:cNvSpPr/>
          <p:nvPr/>
        </p:nvSpPr>
        <p:spPr>
          <a:xfrm>
            <a:off x="795528" y="2130552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7" name="Text 2"/>
          <p:cNvSpPr/>
          <p:nvPr/>
        </p:nvSpPr>
        <p:spPr>
          <a:xfrm>
            <a:off x="795528" y="2670048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8" name="Text 3"/>
          <p:cNvSpPr/>
          <p:nvPr/>
        </p:nvSpPr>
        <p:spPr>
          <a:xfrm>
            <a:off x="795528" y="3209544"/>
            <a:ext cx="13048488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09</a:t>
            </a:r>
            <a:endParaRPr lang="en-US" sz="6160" dirty="0"/>
          </a:p>
        </p:txBody>
      </p:sp>
      <p:sp>
        <p:nvSpPr>
          <p:cNvPr id="9" name="Text 4"/>
          <p:cNvSpPr/>
          <p:nvPr/>
        </p:nvSpPr>
        <p:spPr>
          <a:xfrm>
            <a:off x="795528" y="444398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Business Impact &amp; Next Steps</a:t>
            </a:r>
            <a:endParaRPr lang="en-US" sz="4460" dirty="0"/>
          </a:p>
        </p:txBody>
      </p:sp>
      <p:sp>
        <p:nvSpPr>
          <p:cNvPr id="10" name="Text 5"/>
          <p:cNvSpPr/>
          <p:nvPr/>
        </p:nvSpPr>
        <p:spPr>
          <a:xfrm>
            <a:off x="795528" y="540410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446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graphicFrame>
        <p:nvGraphicFramePr>
          <p:cNvPr id="30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795528" y="3090672"/>
          <a:ext cx="13030200" cy="3017520"/>
        </p:xfrm>
        <a:graphic>
          <a:graphicData uri="http://schemas.openxmlformats.org/drawingml/2006/table">
            <a:tbl>
              <a:tblPr/>
              <a:tblGrid>
                <a:gridCol w="434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4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4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Area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Expected Impact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KPI Target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Volume Retention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+2% vs current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Maintain 120K monthly units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Market Share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Stable 47%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Maintain leadership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New SKU (Mini-Pack)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+10K incremental units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&lt;15% cannibalization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Margin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+1–2% improvement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≥45% gross margin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 0"/>
          <p:cNvSpPr/>
          <p:nvPr/>
        </p:nvSpPr>
        <p:spPr>
          <a:xfrm>
            <a:off x="795528" y="2130552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Business Impact &amp; Next Steps</a:t>
            </a:r>
            <a:endParaRPr lang="en-US" sz="446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068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3017520"/>
            <a:ext cx="8074152" cy="5760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460"/>
              </a:lnSpc>
              <a:buNone/>
            </a:pPr>
            <a:r>
              <a:rPr lang="en-US" sz="357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Next Steps</a:t>
            </a:r>
            <a:endParaRPr lang="en-US" sz="3570" dirty="0"/>
          </a:p>
        </p:txBody>
      </p:sp>
      <p:sp>
        <p:nvSpPr>
          <p:cNvPr id="5" name="Text 1"/>
          <p:cNvSpPr/>
          <p:nvPr/>
        </p:nvSpPr>
        <p:spPr>
          <a:xfrm>
            <a:off x="795528" y="3840480"/>
            <a:ext cx="8074152" cy="11338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1️ Finalize elasticity-based pricing simulation model (Week 1)</a:t>
            </a:r>
            <a:endParaRPr lang="en-US" sz="1780" dirty="0"/>
          </a:p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2️ Present pilot to Marketing &amp; Sales Director (Week 2)</a:t>
            </a:r>
            <a:endParaRPr lang="en-US" sz="1780" dirty="0"/>
          </a:p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3️ Launch Mini-Pack SKU (Month 4)</a:t>
            </a:r>
            <a:endParaRPr lang="en-US" sz="1780" dirty="0"/>
          </a:p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4️ Evaluate elasticity response post-launch (Month 6)</a:t>
            </a:r>
            <a:endParaRPr lang="en-US" sz="178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6364224"/>
            <a:ext cx="13048488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95528" y="1591056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6" name="Text 1"/>
          <p:cNvSpPr/>
          <p:nvPr/>
        </p:nvSpPr>
        <p:spPr>
          <a:xfrm>
            <a:off x="795528" y="2130552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7" name="Text 2"/>
          <p:cNvSpPr/>
          <p:nvPr/>
        </p:nvSpPr>
        <p:spPr>
          <a:xfrm>
            <a:off x="795528" y="2670048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8" name="Text 3"/>
          <p:cNvSpPr/>
          <p:nvPr/>
        </p:nvSpPr>
        <p:spPr>
          <a:xfrm>
            <a:off x="795528" y="3209544"/>
            <a:ext cx="13048488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01</a:t>
            </a:r>
            <a:endParaRPr lang="en-US" sz="6160" dirty="0"/>
          </a:p>
        </p:txBody>
      </p:sp>
      <p:sp>
        <p:nvSpPr>
          <p:cNvPr id="9" name="Text 4"/>
          <p:cNvSpPr/>
          <p:nvPr/>
        </p:nvSpPr>
        <p:spPr>
          <a:xfrm>
            <a:off x="795528" y="444398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Executive Summary</a:t>
            </a:r>
            <a:endParaRPr lang="en-US" sz="4460" dirty="0"/>
          </a:p>
        </p:txBody>
      </p:sp>
      <p:sp>
        <p:nvSpPr>
          <p:cNvPr id="10" name="Text 5"/>
          <p:cNvSpPr/>
          <p:nvPr/>
        </p:nvSpPr>
        <p:spPr>
          <a:xfrm>
            <a:off x="795528" y="540410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446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6364224"/>
            <a:ext cx="13048488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95528" y="1591056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6" name="Text 1"/>
          <p:cNvSpPr/>
          <p:nvPr/>
        </p:nvSpPr>
        <p:spPr>
          <a:xfrm>
            <a:off x="795528" y="2130552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7" name="Text 2"/>
          <p:cNvSpPr/>
          <p:nvPr/>
        </p:nvSpPr>
        <p:spPr>
          <a:xfrm>
            <a:off x="795528" y="2670048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8" name="Text 3"/>
          <p:cNvSpPr/>
          <p:nvPr/>
        </p:nvSpPr>
        <p:spPr>
          <a:xfrm>
            <a:off x="795528" y="3209544"/>
            <a:ext cx="13048488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10</a:t>
            </a:r>
            <a:endParaRPr lang="en-US" sz="6160" dirty="0"/>
          </a:p>
        </p:txBody>
      </p:sp>
      <p:sp>
        <p:nvSpPr>
          <p:cNvPr id="9" name="Text 4"/>
          <p:cNvSpPr/>
          <p:nvPr/>
        </p:nvSpPr>
        <p:spPr>
          <a:xfrm>
            <a:off x="795528" y="444398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Summary Message to Leadership</a:t>
            </a:r>
            <a:endParaRPr lang="en-US" sz="4460" dirty="0"/>
          </a:p>
        </p:txBody>
      </p:sp>
      <p:sp>
        <p:nvSpPr>
          <p:cNvPr id="10" name="Text 5"/>
          <p:cNvSpPr/>
          <p:nvPr/>
        </p:nvSpPr>
        <p:spPr>
          <a:xfrm>
            <a:off x="795528" y="540410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446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85216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647688" y="2734056"/>
            <a:ext cx="7196328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Summary Message to Leadership</a:t>
            </a:r>
            <a:endParaRPr lang="en-US" sz="4460" dirty="0"/>
          </a:p>
        </p:txBody>
      </p:sp>
      <p:sp>
        <p:nvSpPr>
          <p:cNvPr id="5" name="Text 1"/>
          <p:cNvSpPr/>
          <p:nvPr/>
        </p:nvSpPr>
        <p:spPr>
          <a:xfrm>
            <a:off x="6647688" y="4407408"/>
            <a:ext cx="7196328" cy="1149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24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“Cadbury’s strength lies in its brand trust and volume leadership. Our pricing must protect this leadership — not chase short-term wins.”</a:t>
            </a:r>
            <a:endParaRPr lang="en-US" sz="24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2167128"/>
            <a:ext cx="3959352" cy="227685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" y="4626864"/>
            <a:ext cx="3959352" cy="2276856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8616" y="2167128"/>
            <a:ext cx="3959352" cy="2276856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8616" y="4626864"/>
            <a:ext cx="3959352" cy="2276856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2416" y="3328416"/>
            <a:ext cx="3438144" cy="850392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2416" y="5797296"/>
            <a:ext cx="3438144" cy="850392"/>
          </a:xfrm>
          <a:prstGeom prst="rect">
            <a:avLst/>
          </a:prstGeom>
        </p:spPr>
      </p:pic>
      <p:pic>
        <p:nvPicPr>
          <p:cNvPr id="10" name="Image 8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4648" y="3328416"/>
            <a:ext cx="3438144" cy="850392"/>
          </a:xfrm>
          <a:prstGeom prst="rect">
            <a:avLst/>
          </a:prstGeom>
        </p:spPr>
      </p:pic>
      <p:pic>
        <p:nvPicPr>
          <p:cNvPr id="11" name="Image 9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4648" y="5797296"/>
            <a:ext cx="3438144" cy="850392"/>
          </a:xfrm>
          <a:prstGeom prst="rect">
            <a:avLst/>
          </a:prstGeom>
        </p:spPr>
      </p:pic>
      <p:pic>
        <p:nvPicPr>
          <p:cNvPr id="12" name="Image 10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2416" y="2423160"/>
            <a:ext cx="685800" cy="685800"/>
          </a:xfrm>
          <a:prstGeom prst="rect">
            <a:avLst/>
          </a:prstGeom>
        </p:spPr>
      </p:pic>
      <p:pic>
        <p:nvPicPr>
          <p:cNvPr id="13" name="Image 11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2416" y="4882896"/>
            <a:ext cx="685800" cy="685800"/>
          </a:xfrm>
          <a:prstGeom prst="rect">
            <a:avLst/>
          </a:prstGeom>
        </p:spPr>
      </p:pic>
      <p:pic>
        <p:nvPicPr>
          <p:cNvPr id="14" name="Image 1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84648" y="2423160"/>
            <a:ext cx="685800" cy="685800"/>
          </a:xfrm>
          <a:prstGeom prst="rect">
            <a:avLst/>
          </a:prstGeom>
        </p:spPr>
      </p:pic>
      <p:pic>
        <p:nvPicPr>
          <p:cNvPr id="15" name="Image 1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84648" y="4882896"/>
            <a:ext cx="685800" cy="685800"/>
          </a:xfrm>
          <a:prstGeom prst="rect">
            <a:avLst/>
          </a:prstGeom>
        </p:spPr>
      </p:pic>
      <p:sp>
        <p:nvSpPr>
          <p:cNvPr id="16" name="Text 0"/>
          <p:cNvSpPr/>
          <p:nvPr/>
        </p:nvSpPr>
        <p:spPr>
          <a:xfrm>
            <a:off x="795528" y="1353312"/>
            <a:ext cx="8074152" cy="5760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460"/>
              </a:lnSpc>
              <a:buNone/>
            </a:pPr>
            <a:r>
              <a:rPr lang="en-US" sz="357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Strategic Vision</a:t>
            </a:r>
            <a:endParaRPr lang="en-US" sz="3570" dirty="0"/>
          </a:p>
        </p:txBody>
      </p:sp>
      <p:sp>
        <p:nvSpPr>
          <p:cNvPr id="17" name="Text 1"/>
          <p:cNvSpPr/>
          <p:nvPr/>
        </p:nvSpPr>
        <p:spPr>
          <a:xfrm>
            <a:off x="1298448" y="2532888"/>
            <a:ext cx="173736" cy="44805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90"/>
              </a:lnSpc>
              <a:buNone/>
            </a:pPr>
            <a:r>
              <a:rPr lang="en-US" sz="241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1</a:t>
            </a:r>
            <a:endParaRPr lang="en-US" sz="2410" dirty="0"/>
          </a:p>
        </p:txBody>
      </p:sp>
      <p:sp>
        <p:nvSpPr>
          <p:cNvPr id="18" name="Text 2"/>
          <p:cNvSpPr/>
          <p:nvPr/>
        </p:nvSpPr>
        <p:spPr>
          <a:xfrm>
            <a:off x="1042416" y="3328416"/>
            <a:ext cx="3438144" cy="5669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Defend premium brand equity.</a:t>
            </a:r>
            <a:endParaRPr lang="en-US" sz="1780" dirty="0"/>
          </a:p>
        </p:txBody>
      </p:sp>
      <p:sp>
        <p:nvSpPr>
          <p:cNvPr id="19" name="Text 3"/>
          <p:cNvSpPr/>
          <p:nvPr/>
        </p:nvSpPr>
        <p:spPr>
          <a:xfrm>
            <a:off x="1298448" y="5001768"/>
            <a:ext cx="173736" cy="44805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90"/>
              </a:lnSpc>
              <a:buNone/>
            </a:pPr>
            <a:r>
              <a:rPr lang="en-US" sz="241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3</a:t>
            </a:r>
            <a:endParaRPr lang="en-US" sz="2410" dirty="0"/>
          </a:p>
        </p:txBody>
      </p:sp>
      <p:sp>
        <p:nvSpPr>
          <p:cNvPr id="20" name="Text 4"/>
          <p:cNvSpPr/>
          <p:nvPr/>
        </p:nvSpPr>
        <p:spPr>
          <a:xfrm>
            <a:off x="1042416" y="5797296"/>
            <a:ext cx="3438144" cy="5669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Institutionalize elasticity-based, data-driven pricing.</a:t>
            </a:r>
            <a:endParaRPr lang="en-US" sz="1780" dirty="0"/>
          </a:p>
        </p:txBody>
      </p:sp>
      <p:sp>
        <p:nvSpPr>
          <p:cNvPr id="21" name="Text 5"/>
          <p:cNvSpPr/>
          <p:nvPr/>
        </p:nvSpPr>
        <p:spPr>
          <a:xfrm>
            <a:off x="5440680" y="2532888"/>
            <a:ext cx="173736" cy="44805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90"/>
              </a:lnSpc>
              <a:buNone/>
            </a:pPr>
            <a:r>
              <a:rPr lang="en-US" sz="241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2</a:t>
            </a:r>
            <a:endParaRPr lang="en-US" sz="2410" dirty="0"/>
          </a:p>
        </p:txBody>
      </p:sp>
      <p:sp>
        <p:nvSpPr>
          <p:cNvPr id="22" name="Text 6"/>
          <p:cNvSpPr/>
          <p:nvPr/>
        </p:nvSpPr>
        <p:spPr>
          <a:xfrm>
            <a:off x="5184648" y="3328416"/>
            <a:ext cx="3438144" cy="8503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Re-enter value segment through innovation (mini-packs).</a:t>
            </a:r>
            <a:endParaRPr lang="en-US" sz="1780" dirty="0"/>
          </a:p>
        </p:txBody>
      </p:sp>
      <p:sp>
        <p:nvSpPr>
          <p:cNvPr id="23" name="Text 7"/>
          <p:cNvSpPr/>
          <p:nvPr/>
        </p:nvSpPr>
        <p:spPr>
          <a:xfrm>
            <a:off x="5440680" y="5001768"/>
            <a:ext cx="173736" cy="44805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90"/>
              </a:lnSpc>
              <a:buNone/>
            </a:pPr>
            <a:r>
              <a:rPr lang="en-US" sz="2410" dirty="0">
                <a:solidFill>
                  <a:srgbClr val="FFFFF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4</a:t>
            </a:r>
            <a:endParaRPr lang="en-US" sz="2410" dirty="0"/>
          </a:p>
        </p:txBody>
      </p:sp>
      <p:sp>
        <p:nvSpPr>
          <p:cNvPr id="24" name="Text 8"/>
          <p:cNvSpPr/>
          <p:nvPr/>
        </p:nvSpPr>
        <p:spPr>
          <a:xfrm>
            <a:off x="5184648" y="5797296"/>
            <a:ext cx="3438144" cy="8503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Build sustainable pricing agility through Power BI automation.</a:t>
            </a:r>
            <a:endParaRPr lang="en-US" sz="178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3502152"/>
            <a:ext cx="13048488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6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Thank You</a:t>
            </a:r>
            <a:endParaRPr lang="en-US" sz="616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3154680"/>
            <a:ext cx="8074152" cy="5760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460"/>
              </a:lnSpc>
              <a:buNone/>
            </a:pPr>
            <a:r>
              <a:rPr lang="en-US" sz="400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Objective</a:t>
            </a:r>
            <a:endParaRPr lang="en-US" sz="4000" dirty="0"/>
          </a:p>
        </p:txBody>
      </p:sp>
      <p:sp>
        <p:nvSpPr>
          <p:cNvPr id="5" name="Text 1"/>
          <p:cNvSpPr/>
          <p:nvPr/>
        </p:nvSpPr>
        <p:spPr>
          <a:xfrm>
            <a:off x="795528" y="3977639"/>
            <a:ext cx="8074152" cy="10023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24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Optimize Cadbury’s chocolate portfolio pricing to protect market share and profitability amid rising input costs and shifting consumer elasticity.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9572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4599432"/>
            <a:ext cx="13048488" cy="5760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460"/>
              </a:lnSpc>
              <a:buNone/>
            </a:pPr>
            <a:r>
              <a:rPr lang="en-US" sz="400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Key Question</a:t>
            </a:r>
            <a:endParaRPr lang="en-US" sz="4000" dirty="0"/>
          </a:p>
        </p:txBody>
      </p:sp>
      <p:sp>
        <p:nvSpPr>
          <p:cNvPr id="5" name="Text 1"/>
          <p:cNvSpPr/>
          <p:nvPr/>
        </p:nvSpPr>
        <p:spPr>
          <a:xfrm>
            <a:off x="795528" y="5422392"/>
            <a:ext cx="13384706" cy="68298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22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“Are we leaving money on the table with Dairy Milk 100g — or risking share loss to Galaxy and Corona?”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3054096"/>
            <a:ext cx="8074152" cy="740664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528" y="3886903"/>
            <a:ext cx="8074152" cy="102412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5266944"/>
            <a:ext cx="8074152" cy="740664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795528" y="2240280"/>
            <a:ext cx="8074152" cy="5760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460"/>
              </a:lnSpc>
              <a:buNone/>
            </a:pPr>
            <a:r>
              <a:rPr lang="en-US" sz="357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Mission</a:t>
            </a:r>
            <a:endParaRPr lang="en-US" sz="3570" dirty="0"/>
          </a:p>
        </p:txBody>
      </p:sp>
      <p:sp>
        <p:nvSpPr>
          <p:cNvPr id="8" name="Text 1"/>
          <p:cNvSpPr/>
          <p:nvPr/>
        </p:nvSpPr>
        <p:spPr>
          <a:xfrm>
            <a:off x="1024128" y="3282696"/>
            <a:ext cx="7616952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20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Maintain leadership in the 100g chocolate tablets segment.</a:t>
            </a:r>
            <a:endParaRPr lang="en-US" sz="2000" dirty="0"/>
          </a:p>
        </p:txBody>
      </p:sp>
      <p:sp>
        <p:nvSpPr>
          <p:cNvPr id="9" name="Text 2"/>
          <p:cNvSpPr/>
          <p:nvPr/>
        </p:nvSpPr>
        <p:spPr>
          <a:xfrm>
            <a:off x="1024128" y="4251960"/>
            <a:ext cx="7616952" cy="5669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20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Balance price competitiveness, margin protection, and brand equity.</a:t>
            </a:r>
            <a:endParaRPr lang="en-US" sz="2000" dirty="0"/>
          </a:p>
        </p:txBody>
      </p:sp>
      <p:sp>
        <p:nvSpPr>
          <p:cNvPr id="10" name="Text 3"/>
          <p:cNvSpPr/>
          <p:nvPr/>
        </p:nvSpPr>
        <p:spPr>
          <a:xfrm>
            <a:off x="1024128" y="5495544"/>
            <a:ext cx="7616952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2000" dirty="0">
                <a:solidFill>
                  <a:srgbClr val="BDA487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Translate analytics into actionable, value-based pricing decisions.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5528" y="3246120"/>
            <a:ext cx="13048488" cy="5760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460"/>
              </a:lnSpc>
              <a:buNone/>
            </a:pPr>
            <a:r>
              <a:rPr lang="en-US" sz="3570" dirty="0"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Dashboard Integration</a:t>
            </a:r>
            <a:endParaRPr lang="en-US" sz="3570" dirty="0"/>
          </a:p>
        </p:txBody>
      </p:sp>
      <p:sp>
        <p:nvSpPr>
          <p:cNvPr id="5" name="Text 1"/>
          <p:cNvSpPr/>
          <p:nvPr/>
        </p:nvSpPr>
        <p:spPr>
          <a:xfrm>
            <a:off x="795528" y="4059936"/>
            <a:ext cx="1304848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r>
              <a:rPr lang="en-US" sz="1780" dirty="0">
                <a:highlight>
                  <a:srgbClr val="7F4727"/>
                </a:highlight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Used Power BI to connect to integrating elasticity, revenue, and cost data. Created KPI Cards (Revenue, Margin, Units, Cost) with month-over-month variance indicators to track performance dynamically.</a:t>
            </a:r>
            <a:endParaRPr lang="en-US" sz="178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28" y="6364224"/>
            <a:ext cx="13048488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95528" y="1591056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6" name="Text 1"/>
          <p:cNvSpPr/>
          <p:nvPr/>
        </p:nvSpPr>
        <p:spPr>
          <a:xfrm>
            <a:off x="795528" y="2130552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7" name="Text 2"/>
          <p:cNvSpPr/>
          <p:nvPr/>
        </p:nvSpPr>
        <p:spPr>
          <a:xfrm>
            <a:off x="795528" y="2670048"/>
            <a:ext cx="13048488" cy="2834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230"/>
              </a:lnSpc>
              <a:buNone/>
            </a:pPr>
            <a:endParaRPr lang="en-US" sz="1780" dirty="0"/>
          </a:p>
        </p:txBody>
      </p:sp>
      <p:sp>
        <p:nvSpPr>
          <p:cNvPr id="8" name="Text 3"/>
          <p:cNvSpPr/>
          <p:nvPr/>
        </p:nvSpPr>
        <p:spPr>
          <a:xfrm>
            <a:off x="795528" y="3209544"/>
            <a:ext cx="13048488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02</a:t>
            </a:r>
            <a:endParaRPr lang="en-US" sz="6160" dirty="0"/>
          </a:p>
        </p:txBody>
      </p:sp>
      <p:sp>
        <p:nvSpPr>
          <p:cNvPr id="9" name="Text 4"/>
          <p:cNvSpPr/>
          <p:nvPr/>
        </p:nvSpPr>
        <p:spPr>
          <a:xfrm>
            <a:off x="795528" y="444398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Market Overview (Chocolate Tablets 100g)</a:t>
            </a:r>
            <a:endParaRPr lang="en-US" sz="4460" dirty="0"/>
          </a:p>
        </p:txBody>
      </p:sp>
      <p:sp>
        <p:nvSpPr>
          <p:cNvPr id="10" name="Text 5"/>
          <p:cNvSpPr/>
          <p:nvPr/>
        </p:nvSpPr>
        <p:spPr>
          <a:xfrm>
            <a:off x="795528" y="5404104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i="1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446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graphicFrame>
        <p:nvGraphicFramePr>
          <p:cNvPr id="10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795528" y="2971800"/>
          <a:ext cx="13057632" cy="3264408"/>
        </p:xfrm>
        <a:graphic>
          <a:graphicData uri="http://schemas.openxmlformats.org/drawingml/2006/table">
            <a:tbl>
              <a:tblPr/>
              <a:tblGrid>
                <a:gridCol w="18653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5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5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53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653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6537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86537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86968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Brand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Price (EGP)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Units (avg)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Channel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Elasticity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Volume Share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392813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Key Segment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CD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Cadbury Dairy Milk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35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120K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Modern Trade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-1.8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47%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Mainstream Premium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Galaxy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37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83K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Modern Trade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-1.6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33%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Premium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Corona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25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65K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Traditional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-2.5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20%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230"/>
                        </a:lnSpc>
                        <a:buNone/>
                      </a:pPr>
                      <a:r>
                        <a:rPr lang="en-US" sz="1780" dirty="0">
                          <a:solidFill>
                            <a:srgbClr val="BDA487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Value</a:t>
                      </a:r>
                      <a:endParaRPr lang="en-US" sz="1200" dirty="0"/>
                    </a:p>
                  </a:txBody>
                  <a:tcPr marL="226060" marR="226060" marT="135890" marB="135890">
                    <a:lnL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4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 0"/>
          <p:cNvSpPr/>
          <p:nvPr/>
        </p:nvSpPr>
        <p:spPr>
          <a:xfrm>
            <a:off x="795528" y="2002536"/>
            <a:ext cx="13048488" cy="71323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580"/>
              </a:lnSpc>
              <a:buNone/>
            </a:pPr>
            <a:r>
              <a:rPr lang="en-US" sz="4460" dirty="0">
                <a:solidFill>
                  <a:srgbClr val="E5CDB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Market Overview (Chocolate Tablets 100g)</a:t>
            </a:r>
            <a:endParaRPr lang="en-US" sz="446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1118</Words>
  <Application>Microsoft Office PowerPoint</Application>
  <PresentationFormat>Custom</PresentationFormat>
  <Paragraphs>259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思源宋体-思源宋体-ExtraLight</vt:lpstr>
      <vt:lpstr>思源宋体-思源宋体-Regular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Aya Tarek</cp:lastModifiedBy>
  <cp:revision>5</cp:revision>
  <dcterms:created xsi:type="dcterms:W3CDTF">2025-10-26T10:14:30Z</dcterms:created>
  <dcterms:modified xsi:type="dcterms:W3CDTF">2025-10-27T14:20:23Z</dcterms:modified>
</cp:coreProperties>
</file>